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7" r:id="rId10"/>
    <p:sldId id="264" r:id="rId11"/>
    <p:sldId id="265" r:id="rId12"/>
    <p:sldId id="268" r:id="rId13"/>
  </p:sldIdLst>
  <p:sldSz cx="18288000" cy="10287000"/>
  <p:notesSz cx="6858000" cy="9144000"/>
  <p:embeddedFontLst>
    <p:embeddedFont>
      <p:font typeface="芫荽" panose="02020500000000000000" charset="-120"/>
      <p:regular r:id="rId14"/>
    </p:embeddedFont>
    <p:embeddedFont>
      <p:font typeface="Calibri" panose="020F050202020403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72" d="100"/>
          <a:sy n="72" d="100"/>
        </p:scale>
        <p:origin x="654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6/17/2025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st.githubusercontent.com/YUN4/5f93555b3232ac2b1d49b8f08dbf3209/raw/55bc3962edceb300f76982780f782d24720119e6/stand_controller_server" TargetMode="External"/><Relationship Id="rId2" Type="http://schemas.openxmlformats.org/officeDocument/2006/relationships/hyperlink" Target="https://gist.githubusercontent.com/YUN4/df3cc40ca1d938df40d5787e03795309/raw/4a731e82e2485b79d4813b4d3922eda7d62faab3/fourbarcontroller-server" TargetMode="Externa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youtu.be/WVqRGUEKGp0?si=qQz_UpELjmPCMiaf" TargetMode="External"/><Relationship Id="rId5" Type="http://schemas.openxmlformats.org/officeDocument/2006/relationships/hyperlink" Target="https://gist.githubusercontent.com/YUN4/f1f5bfcb62810e38f360f7a17bbefa3a/raw/cfa6070128de3004195cf9545078078beedfe3cf/standcontroller_client" TargetMode="External"/><Relationship Id="rId4" Type="http://schemas.openxmlformats.org/officeDocument/2006/relationships/hyperlink" Target="https://gist.githubusercontent.com/YUN4/1446b8ad73d9ccff489dd2a9aeaa7886/raw/78de966f083e5c2912b7e0eb2b71b4adbfd5af6e/fourbarcontroller_client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youtu.be/_5lukZcxX9c?si=Xuul9YJwOZzt0RTk" TargetMode="Externa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273496" y="2511183"/>
            <a:ext cx="13741008" cy="15363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1797"/>
              </a:lnSpc>
            </a:pPr>
            <a:r>
              <a:rPr lang="en-US" sz="10725">
                <a:solidFill>
                  <a:srgbClr val="A86D3A"/>
                </a:solidFill>
                <a:latin typeface="芫荽"/>
                <a:ea typeface="芫荽"/>
                <a:cs typeface="芫荽"/>
                <a:sym typeface="芫荽"/>
              </a:rPr>
              <a:t>協同產品設計期末專案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130178" y="4383088"/>
            <a:ext cx="13741008" cy="43307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班級:四設計四乙</a:t>
            </a:r>
          </a:p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組員:</a:t>
            </a:r>
          </a:p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41023205  陳靚芸</a:t>
            </a:r>
          </a:p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41023206  陳澤瑜</a:t>
            </a:r>
          </a:p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41023210  鄭翊均</a:t>
            </a:r>
          </a:p>
          <a:p>
            <a:pPr algn="ctr">
              <a:lnSpc>
                <a:spcPts val="4900"/>
              </a:lnSpc>
            </a:pPr>
            <a:r>
              <a:rPr lang="en-US" sz="350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41023218  陳岳檉</a:t>
            </a:r>
          </a:p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41023232  雲敬家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17971" y="1344008"/>
            <a:ext cx="12217671" cy="1148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717"/>
              </a:lnSpc>
            </a:pPr>
            <a:r>
              <a:rPr lang="en-US" sz="7925">
                <a:solidFill>
                  <a:srgbClr val="A86D3A"/>
                </a:solidFill>
                <a:latin typeface="芫荽"/>
                <a:ea typeface="芫荽"/>
                <a:cs typeface="芫荽"/>
                <a:sym typeface="芫荽"/>
              </a:rPr>
              <a:t>遇到的問題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717971" y="2702680"/>
            <a:ext cx="16230600" cy="1854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41023206陳澤瑜:  </a:t>
            </a:r>
            <a:r>
              <a:rPr lang="en-US" sz="3500" dirty="0" err="1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在一開始啟動中會發現球不會顯示、分數也沒有增加。上網找之後發現numpy未安裝，需先在cmd中輸入</a:t>
            </a:r>
            <a:r>
              <a:rPr lang="en-US" sz="35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 pip --version python --version </a:t>
            </a:r>
            <a:r>
              <a:rPr lang="en-US" sz="3500" dirty="0" err="1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檢查有沒有安裝numpy</a:t>
            </a:r>
            <a:r>
              <a:rPr lang="en-US" sz="35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 ，</a:t>
            </a:r>
            <a:r>
              <a:rPr lang="en-US" sz="3500" dirty="0" err="1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如果沒有須輸入</a:t>
            </a:r>
            <a:r>
              <a:rPr lang="en-US" sz="35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 pip install </a:t>
            </a:r>
            <a:r>
              <a:rPr lang="en-US" sz="3500" dirty="0" err="1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numpy</a:t>
            </a:r>
            <a:r>
              <a:rPr lang="en-US" sz="35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。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54276"/>
            <a:ext cx="12217671" cy="1148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717"/>
              </a:lnSpc>
            </a:pPr>
            <a:r>
              <a:rPr lang="en-US" sz="7925">
                <a:solidFill>
                  <a:srgbClr val="A86D3A"/>
                </a:solidFill>
                <a:latin typeface="芫荽"/>
                <a:ea typeface="芫荽"/>
                <a:cs typeface="芫荽"/>
                <a:sym typeface="芫荽"/>
              </a:rPr>
              <a:t>心得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1335999"/>
            <a:ext cx="16230600" cy="15906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41023205陳靚芸: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dirty="0" err="1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在控制程式方面還是需要依賴組員協助，且內容比以往的Exam及HW都還難，需要用更多的時間去理解及製作</a:t>
            </a:r>
            <a:r>
              <a:rPr lang="en-US" sz="30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。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028700" y="3121484"/>
            <a:ext cx="16230600" cy="26574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41023206陳澤瑜: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final的內容相對於作業與考試難了許多，在作業中只需要對機構進行修改加工但在final的機構又更加困難，雖然老師已經有完成品但在了解的過程也有點碰壁。對程式的修改不是很了解的我在final的製作有些吃力，但有組員的幫忙final還是有做一點成果出來。在網路協同的部分已經沒有特別大的問題了。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F185807-9124-4558-91A9-AC9435348BAA}"/>
              </a:ext>
            </a:extLst>
          </p:cNvPr>
          <p:cNvSpPr txBox="1"/>
          <p:nvPr/>
        </p:nvSpPr>
        <p:spPr>
          <a:xfrm>
            <a:off x="1015448" y="5973769"/>
            <a:ext cx="16230600" cy="20751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41023232</a:t>
            </a:r>
            <a:r>
              <a:rPr lang="zh-TW" altLang="en-US" sz="30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雲敬家</a:t>
            </a:r>
            <a:r>
              <a:rPr lang="en-US" sz="30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:</a:t>
            </a:r>
          </a:p>
          <a:p>
            <a:pPr algn="l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Final</a:t>
            </a:r>
            <a:r>
              <a:rPr lang="zh-TW" altLang="en-US" sz="30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的大致架構老師的範例裡面都很完整了，我們修改了場地及限制球的數量讓他會刪除前一顆球並且在投完</a:t>
            </a:r>
            <a:r>
              <a:rPr lang="en-US" altLang="zh-TW" sz="30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10</a:t>
            </a:r>
            <a:r>
              <a:rPr lang="zh-TW" altLang="en-US" sz="30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顆後會自動結束，還有將機器人的控制程式修改成能夠連線控制的版本，雖然程式可能還有些問題導致連線時會卡住一段時間才能開始控制，但還是能夠順控制</a:t>
            </a:r>
            <a:r>
              <a:rPr lang="en-US" sz="30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。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254276"/>
            <a:ext cx="12217671" cy="1148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717"/>
              </a:lnSpc>
            </a:pPr>
            <a:r>
              <a:rPr lang="en-US" sz="7925">
                <a:solidFill>
                  <a:srgbClr val="A86D3A"/>
                </a:solidFill>
                <a:latin typeface="芫荽"/>
                <a:ea typeface="芫荽"/>
                <a:cs typeface="芫荽"/>
                <a:sym typeface="芫荽"/>
              </a:rPr>
              <a:t>心得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028700" y="1335999"/>
            <a:ext cx="16230600" cy="261379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41023218陳</a:t>
            </a:r>
            <a:r>
              <a:rPr lang="zh-TW" altLang="en-US" sz="30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岳檉</a:t>
            </a:r>
            <a:r>
              <a:rPr lang="en-US" sz="30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:</a:t>
            </a:r>
          </a:p>
          <a:p>
            <a:pPr algn="l">
              <a:lnSpc>
                <a:spcPts val="4200"/>
              </a:lnSpc>
            </a:pPr>
            <a:r>
              <a:rPr lang="zh-TW" altLang="en-US" sz="30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投籃機投球上限靈感來源以及修改</a:t>
            </a:r>
            <a:r>
              <a:rPr lang="en-US" altLang="zh-TW" sz="3000" dirty="0" err="1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Webots</a:t>
            </a:r>
            <a:r>
              <a:rPr lang="zh-TW" altLang="en-US" sz="30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場地是我向二甲學弟虛心請教，由</a:t>
            </a:r>
            <a:r>
              <a:rPr lang="en-US" altLang="zh-TW" sz="3000" dirty="0" err="1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ChatGPT</a:t>
            </a:r>
            <a:r>
              <a:rPr lang="zh-TW" altLang="en-US" sz="30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幫我新增餵球的數量，不過一開始模擬的結果就算沒有球了，投球機依然沒有停止作動。不過後來把參數區經過修改後，可以看的到剩餘投球數，以及投出下一顆球同時將前一顆球的</a:t>
            </a:r>
            <a:r>
              <a:rPr lang="en-US" altLang="zh-TW" sz="30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node</a:t>
            </a:r>
            <a:r>
              <a:rPr lang="zh-TW" altLang="en-US" sz="30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刪除，這是我目前</a:t>
            </a:r>
            <a:r>
              <a:rPr lang="en-US" altLang="zh-TW" sz="30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Final</a:t>
            </a:r>
            <a:r>
              <a:rPr lang="zh-TW" altLang="en-US" sz="300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的目標。</a:t>
            </a:r>
            <a:endParaRPr lang="en-US" sz="3000" dirty="0">
              <a:solidFill>
                <a:srgbClr val="000000"/>
              </a:solidFill>
              <a:latin typeface="芫荽"/>
              <a:ea typeface="芫荽"/>
              <a:cs typeface="芫荽"/>
              <a:sym typeface="芫荽"/>
            </a:endParaRPr>
          </a:p>
        </p:txBody>
      </p:sp>
    </p:spTree>
    <p:extLst>
      <p:ext uri="{BB962C8B-B14F-4D97-AF65-F5344CB8AC3E}">
        <p14:creationId xmlns:p14="http://schemas.microsoft.com/office/powerpoint/2010/main" val="25104795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496435" y="1095375"/>
            <a:ext cx="3947597" cy="114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8800"/>
              </a:lnSpc>
            </a:pPr>
            <a:r>
              <a:rPr lang="en-US" sz="8000">
                <a:solidFill>
                  <a:srgbClr val="A86D3A"/>
                </a:solidFill>
                <a:latin typeface="芫荽"/>
                <a:ea typeface="芫荽"/>
                <a:cs typeface="芫荽"/>
                <a:sym typeface="芫荽"/>
              </a:rPr>
              <a:t>目錄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2496435" y="3573462"/>
            <a:ext cx="9650581" cy="3073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755649" lvl="1" indent="-377824" algn="just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464646"/>
                </a:solidFill>
                <a:latin typeface="芫荽"/>
                <a:ea typeface="芫荽"/>
                <a:cs typeface="芫荽"/>
                <a:sym typeface="芫荽"/>
              </a:rPr>
              <a:t>題目與說明</a:t>
            </a:r>
          </a:p>
          <a:p>
            <a:pPr marL="755649" lvl="1" indent="-377824" algn="just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464646"/>
                </a:solidFill>
                <a:latin typeface="芫荽"/>
                <a:ea typeface="芫荽"/>
                <a:cs typeface="芫荽"/>
                <a:sym typeface="芫荽"/>
              </a:rPr>
              <a:t>零件</a:t>
            </a:r>
          </a:p>
          <a:p>
            <a:pPr marL="755649" lvl="1" indent="-377824" algn="just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464646"/>
                </a:solidFill>
                <a:latin typeface="芫荽"/>
                <a:ea typeface="芫荽"/>
                <a:cs typeface="芫荽"/>
                <a:sym typeface="芫荽"/>
              </a:rPr>
              <a:t>修改到的控制程式</a:t>
            </a:r>
          </a:p>
          <a:p>
            <a:pPr marL="755649" lvl="1" indent="-377824" algn="just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464646"/>
                </a:solidFill>
                <a:latin typeface="芫荽"/>
                <a:ea typeface="芫荽"/>
                <a:cs typeface="芫荽"/>
                <a:sym typeface="芫荽"/>
              </a:rPr>
              <a:t>遇到的問題</a:t>
            </a:r>
          </a:p>
          <a:p>
            <a:pPr marL="755649" lvl="1" indent="-377824" algn="just">
              <a:lnSpc>
                <a:spcPts val="4899"/>
              </a:lnSpc>
              <a:buFont typeface="Arial"/>
              <a:buChar char="•"/>
            </a:pPr>
            <a:r>
              <a:rPr lang="en-US" sz="3499">
                <a:solidFill>
                  <a:srgbClr val="464646"/>
                </a:solidFill>
                <a:latin typeface="芫荽"/>
                <a:ea typeface="芫荽"/>
                <a:cs typeface="芫荽"/>
                <a:sym typeface="芫荽"/>
              </a:rPr>
              <a:t>心得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62100" y="1594548"/>
            <a:ext cx="13422789" cy="1149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800"/>
              </a:lnSpc>
            </a:pPr>
            <a:r>
              <a:rPr lang="en-US" sz="8000">
                <a:solidFill>
                  <a:srgbClr val="A86D3A"/>
                </a:solidFill>
                <a:latin typeface="芫荽"/>
                <a:ea typeface="芫荽"/>
                <a:cs typeface="芫荽"/>
                <a:sym typeface="芫荽"/>
              </a:rPr>
              <a:t>題目與說明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562100" y="3081961"/>
            <a:ext cx="8648700" cy="491930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0" lvl="0" indent="0" algn="l">
              <a:lnSpc>
                <a:spcPts val="4479"/>
              </a:lnSpc>
              <a:spcBef>
                <a:spcPct val="0"/>
              </a:spcBef>
            </a:pPr>
            <a:r>
              <a:rPr lang="en-US" sz="3199" dirty="0" err="1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題目</a:t>
            </a:r>
            <a:r>
              <a:rPr lang="en-US" sz="3199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: </a:t>
            </a:r>
            <a:r>
              <a:rPr lang="en-US" sz="3199" dirty="0" err="1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Webots</a:t>
            </a:r>
            <a:r>
              <a:rPr lang="en-US" sz="3199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 </a:t>
            </a:r>
            <a:r>
              <a:rPr lang="en-US" sz="3199" dirty="0" err="1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動態投籃模擬系統的協同設計</a:t>
            </a:r>
            <a:endParaRPr lang="en-US" sz="3199" dirty="0">
              <a:solidFill>
                <a:srgbClr val="000000"/>
              </a:solidFill>
              <a:latin typeface="芫荽"/>
              <a:ea typeface="芫荽"/>
              <a:cs typeface="芫荽"/>
              <a:sym typeface="芫荽"/>
            </a:endParaRPr>
          </a:p>
        </p:txBody>
      </p:sp>
      <p:sp>
        <p:nvSpPr>
          <p:cNvPr id="4" name="TextBox 4"/>
          <p:cNvSpPr txBox="1"/>
          <p:nvPr/>
        </p:nvSpPr>
        <p:spPr>
          <a:xfrm>
            <a:off x="1562100" y="3954376"/>
            <a:ext cx="13422789" cy="335724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籃框架被配置在一定範圍內, 可隨機慢速前進、後退及左右擺動, 投籃機構系統帶有一定數量的籃球, 被配置在可自由移動的輪車上.</a:t>
            </a:r>
          </a:p>
          <a:p>
            <a:pPr marL="0" lvl="0" indent="0" algn="l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操作者可利用鍵盤特定按鍵控制投籃輪車的移動並發射投籃, 每投出一球後系統透過記分板進行計分, 並由送球機構進行補球或移動輪車取球, 遊戲可進行至全部數量籃球投完為止</a:t>
            </a:r>
          </a:p>
          <a:p>
            <a:pPr marL="0" lvl="0" indent="0" algn="l">
              <a:lnSpc>
                <a:spcPts val="4479"/>
              </a:lnSpc>
              <a:spcBef>
                <a:spcPct val="0"/>
              </a:spcBef>
            </a:pPr>
            <a:endParaRPr lang="en-US" sz="3199">
              <a:solidFill>
                <a:srgbClr val="000000"/>
              </a:solidFill>
              <a:latin typeface="芫荽"/>
              <a:ea typeface="芫荽"/>
              <a:cs typeface="芫荽"/>
              <a:sym typeface="芫荽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741539" y="4000140"/>
            <a:ext cx="9215722" cy="5748307"/>
          </a:xfrm>
          <a:custGeom>
            <a:avLst/>
            <a:gdLst/>
            <a:ahLst/>
            <a:cxnLst/>
            <a:rect l="l" t="t" r="r" b="b"/>
            <a:pathLst>
              <a:path w="9215722" h="5748307">
                <a:moveTo>
                  <a:pt x="0" y="0"/>
                </a:moveTo>
                <a:lnTo>
                  <a:pt x="9215722" y="0"/>
                </a:lnTo>
                <a:lnTo>
                  <a:pt x="9215722" y="5748307"/>
                </a:lnTo>
                <a:lnTo>
                  <a:pt x="0" y="574830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741077" y="4000140"/>
            <a:ext cx="5834991" cy="5743961"/>
          </a:xfrm>
          <a:custGeom>
            <a:avLst/>
            <a:gdLst/>
            <a:ahLst/>
            <a:cxnLst/>
            <a:rect l="l" t="t" r="r" b="b"/>
            <a:pathLst>
              <a:path w="5834991" h="5743961">
                <a:moveTo>
                  <a:pt x="0" y="0"/>
                </a:moveTo>
                <a:lnTo>
                  <a:pt x="5834990" y="0"/>
                </a:lnTo>
                <a:lnTo>
                  <a:pt x="5834990" y="5743961"/>
                </a:lnTo>
                <a:lnTo>
                  <a:pt x="0" y="574396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</p:sp>
      <p:sp>
        <p:nvSpPr>
          <p:cNvPr id="4" name="TextBox 4"/>
          <p:cNvSpPr txBox="1"/>
          <p:nvPr/>
        </p:nvSpPr>
        <p:spPr>
          <a:xfrm>
            <a:off x="1717971" y="1344008"/>
            <a:ext cx="12217671" cy="1148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717"/>
              </a:lnSpc>
            </a:pPr>
            <a:r>
              <a:rPr lang="en-US" sz="7925">
                <a:solidFill>
                  <a:srgbClr val="A86D3A"/>
                </a:solidFill>
                <a:latin typeface="芫荽"/>
                <a:ea typeface="芫荽"/>
                <a:cs typeface="芫荽"/>
                <a:sym typeface="芫荽"/>
              </a:rPr>
              <a:t>零件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4157563" y="2939251"/>
            <a:ext cx="7720459" cy="547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使用老師之前所提供的圖檔來進行組裝放置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28700" y="2939251"/>
            <a:ext cx="3128863" cy="547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投球機與籃球框--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784945" y="4788589"/>
            <a:ext cx="11982632" cy="4002497"/>
          </a:xfrm>
          <a:custGeom>
            <a:avLst/>
            <a:gdLst/>
            <a:ahLst/>
            <a:cxnLst/>
            <a:rect l="l" t="t" r="r" b="b"/>
            <a:pathLst>
              <a:path w="11982632" h="4002497">
                <a:moveTo>
                  <a:pt x="0" y="0"/>
                </a:moveTo>
                <a:lnTo>
                  <a:pt x="11982632" y="0"/>
                </a:lnTo>
                <a:lnTo>
                  <a:pt x="11982632" y="4002498"/>
                </a:lnTo>
                <a:lnTo>
                  <a:pt x="0" y="400249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17971" y="1344008"/>
            <a:ext cx="12217671" cy="1148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717"/>
              </a:lnSpc>
            </a:pPr>
            <a:r>
              <a:rPr lang="en-US" sz="7925">
                <a:solidFill>
                  <a:srgbClr val="A86D3A"/>
                </a:solidFill>
                <a:latin typeface="芫荽"/>
                <a:ea typeface="芫荽"/>
                <a:cs typeface="芫荽"/>
                <a:sym typeface="芫荽"/>
              </a:rPr>
              <a:t>零件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17971" y="2939251"/>
            <a:ext cx="4469706" cy="547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車子也是使用老師的檔案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059049" y="3602761"/>
            <a:ext cx="9855387" cy="5654529"/>
          </a:xfrm>
          <a:custGeom>
            <a:avLst/>
            <a:gdLst/>
            <a:ahLst/>
            <a:cxnLst/>
            <a:rect l="l" t="t" r="r" b="b"/>
            <a:pathLst>
              <a:path w="9855387" h="5654529">
                <a:moveTo>
                  <a:pt x="0" y="0"/>
                </a:moveTo>
                <a:lnTo>
                  <a:pt x="9855387" y="0"/>
                </a:lnTo>
                <a:lnTo>
                  <a:pt x="9855387" y="5654529"/>
                </a:lnTo>
                <a:lnTo>
                  <a:pt x="0" y="565452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TextBox 3"/>
          <p:cNvSpPr txBox="1"/>
          <p:nvPr/>
        </p:nvSpPr>
        <p:spPr>
          <a:xfrm>
            <a:off x="1717971" y="1344008"/>
            <a:ext cx="12217671" cy="1148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717"/>
              </a:lnSpc>
            </a:pPr>
            <a:r>
              <a:rPr lang="en-US" sz="7925">
                <a:solidFill>
                  <a:srgbClr val="A86D3A"/>
                </a:solidFill>
                <a:latin typeface="芫荽"/>
                <a:ea typeface="芫荽"/>
                <a:cs typeface="芫荽"/>
                <a:sym typeface="芫荽"/>
              </a:rPr>
              <a:t>場地尺寸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717971" y="2741066"/>
            <a:ext cx="6121996" cy="5473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4479"/>
              </a:lnSpc>
              <a:spcBef>
                <a:spcPct val="0"/>
              </a:spcBef>
            </a:pPr>
            <a:r>
              <a:rPr lang="en-US" sz="3199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場地尺寸  修改為半徑7.5m的大小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717971" y="3466405"/>
            <a:ext cx="11301259" cy="5791895"/>
          </a:xfrm>
          <a:custGeom>
            <a:avLst/>
            <a:gdLst/>
            <a:ahLst/>
            <a:cxnLst/>
            <a:rect l="l" t="t" r="r" b="b"/>
            <a:pathLst>
              <a:path w="11301259" h="5791895">
                <a:moveTo>
                  <a:pt x="0" y="0"/>
                </a:moveTo>
                <a:lnTo>
                  <a:pt x="11301259" y="0"/>
                </a:lnTo>
                <a:lnTo>
                  <a:pt x="11301259" y="5791895"/>
                </a:lnTo>
                <a:lnTo>
                  <a:pt x="0" y="5791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717971" y="5573354"/>
            <a:ext cx="3437750" cy="256797"/>
          </a:xfrm>
          <a:custGeom>
            <a:avLst/>
            <a:gdLst/>
            <a:ahLst/>
            <a:cxnLst/>
            <a:rect l="l" t="t" r="r" b="b"/>
            <a:pathLst>
              <a:path w="3437750" h="256797">
                <a:moveTo>
                  <a:pt x="0" y="0"/>
                </a:moveTo>
                <a:lnTo>
                  <a:pt x="3437750" y="0"/>
                </a:lnTo>
                <a:lnTo>
                  <a:pt x="3437750" y="256798"/>
                </a:lnTo>
                <a:lnTo>
                  <a:pt x="0" y="25679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508761" b="-360123"/>
            </a:stretch>
          </a:blipFill>
          <a:ln w="38100" cap="sq">
            <a:solidFill>
              <a:srgbClr val="FF3131"/>
            </a:solidFill>
            <a:prstDash val="solid"/>
            <a:miter/>
          </a:ln>
        </p:spPr>
      </p:sp>
      <p:sp>
        <p:nvSpPr>
          <p:cNvPr id="4" name="TextBox 4"/>
          <p:cNvSpPr txBox="1"/>
          <p:nvPr/>
        </p:nvSpPr>
        <p:spPr>
          <a:xfrm>
            <a:off x="1717971" y="1344008"/>
            <a:ext cx="12217671" cy="1148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717"/>
              </a:lnSpc>
            </a:pPr>
            <a:r>
              <a:rPr lang="en-US" sz="7925">
                <a:solidFill>
                  <a:srgbClr val="A86D3A"/>
                </a:solidFill>
                <a:latin typeface="芫荽"/>
                <a:ea typeface="芫荽"/>
                <a:cs typeface="芫荽"/>
                <a:sym typeface="芫荽"/>
              </a:rPr>
              <a:t>修改到的控制程式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1717971" y="2700364"/>
            <a:ext cx="7594799" cy="615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修改feed_ball_loop.py參數餵球上限：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10096929" y="5222517"/>
            <a:ext cx="5334000" cy="6159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00"/>
              </a:lnSpc>
              <a:spcBef>
                <a:spcPct val="0"/>
              </a:spcBef>
            </a:pPr>
            <a:r>
              <a:rPr lang="en-US" sz="3500">
                <a:solidFill>
                  <a:srgbClr val="A86D3A"/>
                </a:solidFill>
                <a:latin typeface="芫荽"/>
                <a:ea typeface="芫荽"/>
                <a:cs typeface="芫荽"/>
                <a:sym typeface="芫荽"/>
              </a:rPr>
              <a:t>後面的數字決定餵球的上限</a:t>
            </a:r>
          </a:p>
        </p:txBody>
      </p:sp>
      <p:sp>
        <p:nvSpPr>
          <p:cNvPr id="7" name="AutoShape 7"/>
          <p:cNvSpPr/>
          <p:nvPr/>
        </p:nvSpPr>
        <p:spPr>
          <a:xfrm flipV="1">
            <a:off x="5155721" y="5551960"/>
            <a:ext cx="4941208" cy="130743"/>
          </a:xfrm>
          <a:prstGeom prst="line">
            <a:avLst/>
          </a:prstGeom>
          <a:ln w="38100" cap="flat">
            <a:solidFill>
              <a:srgbClr val="FF3131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717971" y="1344008"/>
            <a:ext cx="12217671" cy="1148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717"/>
              </a:lnSpc>
            </a:pPr>
            <a:r>
              <a:rPr lang="en-US" sz="7925" dirty="0" err="1">
                <a:solidFill>
                  <a:srgbClr val="A86D3A"/>
                </a:solidFill>
                <a:latin typeface="芫荽"/>
                <a:ea typeface="芫荽"/>
                <a:cs typeface="芫荽"/>
                <a:sym typeface="芫荽"/>
              </a:rPr>
              <a:t>修改到的控制程式</a:t>
            </a:r>
            <a:endParaRPr lang="en-US" sz="7925" dirty="0">
              <a:solidFill>
                <a:srgbClr val="A86D3A"/>
              </a:solidFill>
              <a:latin typeface="芫荽"/>
              <a:ea typeface="芫荽"/>
              <a:cs typeface="芫荽"/>
              <a:sym typeface="芫荽"/>
            </a:endParaRPr>
          </a:p>
        </p:txBody>
      </p:sp>
      <p:sp>
        <p:nvSpPr>
          <p:cNvPr id="3" name="TextBox 3"/>
          <p:cNvSpPr txBox="1"/>
          <p:nvPr/>
        </p:nvSpPr>
        <p:spPr>
          <a:xfrm>
            <a:off x="1717971" y="2702680"/>
            <a:ext cx="14727057" cy="807644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en-US" sz="35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將cd2025_final_project_w17中的fourbar_controller跟stand_controller參考youbot_cart_w10_websocket中的youbot_cart_server.py修改能利用websocket連線的版本</a:t>
            </a:r>
            <a:r>
              <a:rPr lang="zh-TW" altLang="en-US" sz="35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，程式可能有些缺陷雖然能夠順利控制但需要等待一段時間</a:t>
            </a:r>
            <a:r>
              <a:rPr lang="en-US" altLang="zh-TW" sz="3500" dirty="0" err="1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webot</a:t>
            </a:r>
            <a:r>
              <a:rPr lang="zh-TW" altLang="en-US" sz="35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才能順利開始模擬</a:t>
            </a:r>
            <a:endParaRPr lang="en-US" sz="3500" dirty="0">
              <a:solidFill>
                <a:srgbClr val="000000"/>
              </a:solidFill>
              <a:latin typeface="芫荽"/>
              <a:ea typeface="芫荽"/>
              <a:cs typeface="芫荽"/>
              <a:sym typeface="芫荽"/>
            </a:endParaRP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altLang="zh-TW" sz="3500" dirty="0" err="1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  <a:hlinkClick r:id="rId2"/>
              </a:rPr>
              <a:t>fourbar_controller_server</a:t>
            </a:r>
            <a:endParaRPr lang="en-US" altLang="zh-TW" sz="3500" dirty="0">
              <a:solidFill>
                <a:srgbClr val="000000"/>
              </a:solidFill>
              <a:latin typeface="芫荽"/>
              <a:ea typeface="芫荽"/>
              <a:cs typeface="芫荽"/>
              <a:sym typeface="芫荽"/>
            </a:endParaRP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altLang="zh-TW" sz="3500" dirty="0" err="1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  <a:hlinkClick r:id="rId3"/>
              </a:rPr>
              <a:t>stand_controller_server</a:t>
            </a:r>
            <a:endParaRPr lang="en-US" altLang="zh-TW" sz="3500" dirty="0">
              <a:solidFill>
                <a:srgbClr val="000000"/>
              </a:solidFill>
              <a:latin typeface="芫荽"/>
              <a:ea typeface="芫荽"/>
              <a:cs typeface="芫荽"/>
              <a:sym typeface="芫荽"/>
            </a:endParaRP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altLang="zh-TW" sz="3500" dirty="0" err="1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  <a:hlinkClick r:id="rId4"/>
              </a:rPr>
              <a:t>fourbar_controller_client</a:t>
            </a:r>
            <a:endParaRPr lang="en-US" altLang="zh-TW" sz="3500" dirty="0">
              <a:solidFill>
                <a:srgbClr val="000000"/>
              </a:solidFill>
              <a:latin typeface="芫荽"/>
              <a:ea typeface="芫荽"/>
              <a:cs typeface="芫荽"/>
              <a:sym typeface="芫荽"/>
            </a:endParaRP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altLang="zh-TW" sz="3500" dirty="0" err="1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  <a:hlinkClick r:id="rId5"/>
              </a:rPr>
              <a:t>stand_controller_client</a:t>
            </a:r>
            <a:endParaRPr lang="en-US" altLang="zh-TW" sz="3500" dirty="0">
              <a:solidFill>
                <a:srgbClr val="000000"/>
              </a:solidFill>
              <a:latin typeface="芫荽"/>
              <a:ea typeface="芫荽"/>
              <a:cs typeface="芫荽"/>
              <a:sym typeface="芫荽"/>
            </a:endParaRPr>
          </a:p>
          <a:p>
            <a:pPr>
              <a:lnSpc>
                <a:spcPts val="4900"/>
              </a:lnSpc>
              <a:spcBef>
                <a:spcPct val="0"/>
              </a:spcBef>
            </a:pPr>
            <a:endParaRPr lang="en-US" altLang="zh-TW" sz="3500" dirty="0">
              <a:solidFill>
                <a:srgbClr val="000000"/>
              </a:solidFill>
              <a:latin typeface="芫荽"/>
              <a:ea typeface="芫荽"/>
              <a:cs typeface="芫荽"/>
              <a:sym typeface="芫荽"/>
            </a:endParaRPr>
          </a:p>
          <a:p>
            <a:pPr algn="l">
              <a:lnSpc>
                <a:spcPts val="4900"/>
              </a:lnSpc>
              <a:spcBef>
                <a:spcPct val="0"/>
              </a:spcBef>
            </a:pPr>
            <a:r>
              <a:rPr lang="zh-TW" altLang="en-US" sz="35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</a:rPr>
              <a:t>連線操作影片</a:t>
            </a:r>
            <a:endParaRPr lang="en-US" sz="3500" dirty="0">
              <a:solidFill>
                <a:srgbClr val="000000"/>
              </a:solidFill>
              <a:latin typeface="芫荽"/>
              <a:ea typeface="芫荽"/>
              <a:cs typeface="芫荽"/>
              <a:sym typeface="芫荽"/>
            </a:endParaRPr>
          </a:p>
          <a:p>
            <a:pPr>
              <a:lnSpc>
                <a:spcPts val="4900"/>
              </a:lnSpc>
              <a:spcBef>
                <a:spcPct val="0"/>
              </a:spcBef>
            </a:pPr>
            <a:r>
              <a:rPr lang="en-US" sz="3500" dirty="0">
                <a:solidFill>
                  <a:srgbClr val="000000"/>
                </a:solidFill>
                <a:latin typeface="芫荽"/>
                <a:ea typeface="芫荽"/>
                <a:cs typeface="芫荽"/>
                <a:sym typeface="芫荽"/>
                <a:hlinkClick r:id="rId6"/>
              </a:rPr>
              <a:t>https://youtu.be/WVqRGUEKGp0?si=qQz_UpELjmPCMiaf</a:t>
            </a:r>
            <a:endParaRPr lang="en-US" sz="3500" dirty="0">
              <a:solidFill>
                <a:srgbClr val="000000"/>
              </a:solidFill>
              <a:latin typeface="芫荽"/>
              <a:ea typeface="芫荽"/>
              <a:cs typeface="芫荽"/>
              <a:sym typeface="芫荽"/>
            </a:endParaRPr>
          </a:p>
          <a:p>
            <a:pPr algn="l">
              <a:lnSpc>
                <a:spcPts val="4900"/>
              </a:lnSpc>
              <a:spcBef>
                <a:spcPct val="0"/>
              </a:spcBef>
            </a:pPr>
            <a:endParaRPr lang="en-US" sz="3500" dirty="0">
              <a:solidFill>
                <a:srgbClr val="000000"/>
              </a:solidFill>
              <a:latin typeface="芫荽"/>
              <a:ea typeface="芫荽"/>
              <a:cs typeface="芫荽"/>
              <a:sym typeface="芫荽"/>
            </a:endParaRPr>
          </a:p>
          <a:p>
            <a:pPr algn="l">
              <a:lnSpc>
                <a:spcPts val="4900"/>
              </a:lnSpc>
              <a:spcBef>
                <a:spcPct val="0"/>
              </a:spcBef>
            </a:pPr>
            <a:endParaRPr lang="en-US" sz="3500" dirty="0">
              <a:solidFill>
                <a:srgbClr val="000000"/>
              </a:solidFill>
              <a:latin typeface="芫荽"/>
              <a:ea typeface="芫荽"/>
              <a:cs typeface="芫荽"/>
              <a:sym typeface="芫荽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9CCF542-62F9-4FB7-B404-6641D8453F4D}"/>
              </a:ext>
            </a:extLst>
          </p:cNvPr>
          <p:cNvSpPr txBox="1"/>
          <p:nvPr/>
        </p:nvSpPr>
        <p:spPr>
          <a:xfrm>
            <a:off x="1717971" y="1344008"/>
            <a:ext cx="12217671" cy="114839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8717"/>
              </a:lnSpc>
            </a:pPr>
            <a:r>
              <a:rPr lang="zh-TW" altLang="en-US" sz="7925" dirty="0">
                <a:solidFill>
                  <a:srgbClr val="A86D3A"/>
                </a:solidFill>
                <a:latin typeface="芫荽"/>
                <a:ea typeface="芫荽"/>
                <a:cs typeface="芫荽"/>
                <a:sym typeface="芫荽"/>
              </a:rPr>
              <a:t>最終畫面操作影片</a:t>
            </a:r>
            <a:endParaRPr lang="en-US" sz="7925" dirty="0">
              <a:solidFill>
                <a:srgbClr val="A86D3A"/>
              </a:solidFill>
              <a:latin typeface="芫荽"/>
              <a:ea typeface="芫荽"/>
              <a:cs typeface="芫荽"/>
              <a:sym typeface="芫荽"/>
            </a:endParaRPr>
          </a:p>
        </p:txBody>
      </p:sp>
      <p:sp>
        <p:nvSpPr>
          <p:cNvPr id="7" name="文字方塊 6">
            <a:extLst>
              <a:ext uri="{FF2B5EF4-FFF2-40B4-BE49-F238E27FC236}">
                <a16:creationId xmlns:a16="http://schemas.microsoft.com/office/drawing/2014/main" id="{99170841-ACE2-4433-969B-0DA62178CD7F}"/>
              </a:ext>
            </a:extLst>
          </p:cNvPr>
          <p:cNvSpPr txBox="1"/>
          <p:nvPr/>
        </p:nvSpPr>
        <p:spPr>
          <a:xfrm>
            <a:off x="7866563" y="9258300"/>
            <a:ext cx="9906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3200" dirty="0">
                <a:hlinkClick r:id="rId2"/>
              </a:rPr>
              <a:t>https://youtu.be/_5lukZcxX9c?si=Xuul9YJwOZzt0RTk</a:t>
            </a:r>
            <a:endParaRPr lang="zh-TW" altLang="en-US" sz="3200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D182787E-A645-47EC-96D9-30DB4B35DB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17971" y="3238500"/>
            <a:ext cx="13994178" cy="5115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3279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412</Words>
  <Application>Microsoft Office PowerPoint</Application>
  <PresentationFormat>自訂</PresentationFormat>
  <Paragraphs>51</Paragraphs>
  <Slides>12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12</vt:i4>
      </vt:variant>
    </vt:vector>
  </HeadingPairs>
  <TitlesOfParts>
    <vt:vector size="17" baseType="lpstr">
      <vt:lpstr>Arial</vt:lpstr>
      <vt:lpstr>Calibri</vt:lpstr>
      <vt:lpstr>芫荽</vt:lpstr>
      <vt:lpstr>新細明體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協同產品設計期末專案</dc:title>
  <cp:lastModifiedBy>Admin</cp:lastModifiedBy>
  <cp:revision>8</cp:revision>
  <dcterms:created xsi:type="dcterms:W3CDTF">2006-08-16T00:00:00Z</dcterms:created>
  <dcterms:modified xsi:type="dcterms:W3CDTF">2025-06-17T03:17:46Z</dcterms:modified>
  <dc:identifier>DAGqg-ymo0E</dc:identifier>
</cp:coreProperties>
</file>

<file path=docProps/thumbnail.jpeg>
</file>